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426" r:id="rId3"/>
    <p:sldId id="427" r:id="rId4"/>
    <p:sldId id="429" r:id="rId5"/>
    <p:sldId id="430" r:id="rId6"/>
    <p:sldId id="436" r:id="rId7"/>
    <p:sldId id="437" r:id="rId8"/>
    <p:sldId id="43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E98EE"/>
    <a:srgbClr val="F89942"/>
    <a:srgbClr val="F9B5CB"/>
    <a:srgbClr val="FFC000"/>
    <a:srgbClr val="EBEBEB"/>
    <a:srgbClr val="F0F1F1"/>
    <a:srgbClr val="452FF2"/>
    <a:srgbClr val="06F900"/>
    <a:srgbClr val="FDF2CC"/>
    <a:srgbClr val="E2F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973"/>
  </p:normalViewPr>
  <p:slideViewPr>
    <p:cSldViewPr snapToGrid="0" snapToObjects="1">
      <p:cViewPr varScale="1">
        <p:scale>
          <a:sx n="107" d="100"/>
          <a:sy n="107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2:56.646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2526 1 16383,'-42'2'0,"6"1"0,5 1 0,7-1 0,9 0 0,3-2 0,4 1 0,-4 0 0,-4 0 0,-5 4 0,4-1 0,-9 1 0,-9 2 0,-9 0 0,-2 1 0,-2 1 0,12-4 0,-2 3 0,8-4 0,-10 7 0,3 1 0,-16 7 0,14-1 0,-12 0 0,10-4 0,-11 2 0,12-2 0,3 0 0,9-1 0,5-1 0,2-3 0,1 3 0,2-4 0,1 3 0,-9 2 0,5 0 0,-3-2 0,4-2 0,-8 5 0,5-2 0,-5 4 0,12-5 0,-9 8 0,1 4 0,-4 4 0,8-6 0,-5-2 0,1 0 0,-8 5 0,6-4 0,9-1 0,3-9 0,4 1 0,-5 3 0,2 0 0,-8 8 0,7-5 0,-12 8 0,2 3 0,1-4 0,1-2 0,7-5 0,-2-3 0,-1 4 0,1-2 0,4-2 0,-1 4 0,4-4 0,-4 4 0,1 1 0,-6 1 0,3-3 0,-4 4 0,7-7 0,-2 9 0,2-6 0,-2 5 0,3-5 0,-2-1 0,5-1 0,-3-1 0,1 0 0,-1 2 0,-1-2 0,-9 17 0,8-7 0,-6 5 0,13-14 0,3-9 0,0 1 0,2 0 0,-4 7 0,1 0 0,-7 6 0,5-1 0,-8-1 0,6 0 0,-1 0 0,2-6 0,1 3 0,1-3 0,2 0 0,0 3 0,-1-3 0,-1 4 0,2-4 0,-3 3 0,3-1 0,0 2 0,0-2 0,0 1 0,-1-4 0,3 2 0,-2-2 0,2 3 0,-2 0 0,-3 6 0,1-1 0,-2 14 0,0-6 0,3 1 0,0-13 0,4-6 0,-22 38 0,15-12 0,-19 31 0,22-29 0,0-11 0,1-3 0,3-1 0,-2-3 0,2-1 0,-3-6 0,4-5 0,-4 8 0,2-4 0,0 3 0,-2-3 0,3-6 0,-1 3 0,2 1 0,-1-1 0,-3-46 0,-7-3 0,-1-34 0,-4 24 0,4 16 0,1 12 0,3 3 0,3 8 0,-1 1 0,6-1 0,-4-1 0,2-9 0,-2 2 0,-4 0 0,1 0 0,-6 2 0,6 4 0,-1 3 0,6 4 0,-2-6 0,4-4 0,-6-8 0,1-2 0,-7-8 0,1 6 0,-3-3 0,6 15 0,8 63 0,4-13 0,10 53 0,3-38 0,12 5 0,2-15 0,8 3 0,-15-17 0,-3-6 0,-15-4 0,-4-2 0,0 3 0,-2-2 0,2-3 0,0 1 0,2 5 0,8 10 0,5 2 0,5-1 0,-5-8 0,-2-7 0,-5-12 0,12-10 0,-7-3 0,7-3 0,-8 7 0,1 2 0,-4-1 0,1 3 0,-6 0 0,10 0 0,0-1 0,25-9 0,-6 2 0,7-4 0,-11 5 0,-15 4 0,3 1 0,11-4 0,1 4 0,6-4 0,-17 5 0,-11 3 0,-5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50.0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52.8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53.7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54.9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59:4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24575,'-9'0'0,"3"0"0,4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59:1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24575,'-100'10'0,"1"0"0,68 68 0,26 32 0,14-19 0,30-7 0,1-16 0,12 20 0,1-7 0,-11-34 0,-8-38 0,25 2 0,-52-15 0,0-2 0,-3 0 0,1 1 0,-4 1 0,2 0 0,1-1 0,10-8 0,5-4 0,14-9 0,-6 5 0,-1 3 0,-9 6 0,-8 4 0,0-1 0,-2-1 0,4-2 0,1-4 0,3-4 0,-2 3 0,0 0 0,-5 7 0,0 0 0,0-2 0,1-8 0,1-2 0,-4-4 0,0 5 0,-5 7 0,1 3 0,0 4 0,0-4 0,0 2 0,-1-6 0,0 3 0,-1-4 0,-1 2 0,-1-1 0,-4 1 0,0-1 0,-1 3 0,1 1 0,3 5 0,0 2 0,0-1 0,-3-3 0,-3-1 0,-2-1 0,-3 1 0,-5-1 0,4 4 0,-5-1 0,3 5 0,0-1 0,-3 3 0,0-2 0,-5 2 0,-2-1 0,1 1 0,-2-2 0,2 2 0,-18-5 0,14 2 0,-15-2 0,18 1 0,-11 2 0,3 1 0,-3 1 0,-5 0 0,7 0 0,6 0 0,16 0 0,17 0 0,6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59:1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24575,'0'25'0,"-2"12"0,-3 25 0,-5 17 0,1-1 0,2 18 0,5-28 0,2 23 0,4-21 0,1 2 0,0-20 0,1-21 0,-6-23 0,3-11 0,0-7 0,-2 3 0,2-2 0,-3 3 0,0 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59:1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24575,'11'0'0,"-1"1"0,3-1 0,1 2 0,7-1 0,3 0 0,8 0 0,28-1 0,-6 0 0,21 0 0,-9-2 0,-7 0 0,-8-3 0,-6 0 0,-17-1 0,-3 1 0,-11 0 0,-8 2 0,-1 0 0,3 0 0,4 0 0,9 1 0,1 1 0,0 1 0,-10 0 0,-5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59:1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421 728 24575,'-32'-6'0,"-7"0"0,-4-2 0,-3 2 0,18 2 0,5 2 0,9 2 0,1 3 0,-7 4 0,-8 12 0,-2 7 0,-4 11 0,5 7 0,7-7 0,6 2 0,13-8 0,3 2 0,10 7 0,7 5 0,11 3 0,2-6 0,2-7 0,-5-10 0,0-7 0,0-2 0,-2-6 0,5-2 0,-11-5 0,4-1 0,-9 0 0,0-2 0,3 0 0,0 0 0,1 0 0,-7 0 0,0 0 0,-7 0 0,1-2 0,2-1 0,6-5 0,6-6 0,2-2 0,7-8 0,-4 2 0,2 0 0,-3-3 0,-4 5 0,0-6 0,4-3 0,-10 2 0,7-2 0,-13 5 0,-2-6 0,-2-2 0,-3-2 0,-1 0 0,-2 10 0,-3-3 0,0 9 0,-2 1 0,2 9 0,-1 5 0,1 1 0,0 2 0,1 0 0,1 0 0,1 0 0,-4 2 0,-1-2 0,-6 3 0,-11 0 0,5 1 0,-10 1 0,14-2 0,-1 1 0,8-2 0,0 0 0,3-1 0,0 1 0,-2-2 0,-1 3 0,-3-3 0,1 1 0,2 1 0,4-2 0,2 0 0,1-2 0,5-3 0,6-13 0,6-13 0,11-20 0,-1-3 0,0 7 0,-1 6 0,2 9 0,3-9 0,9-6 0,4-9 0,17-14 0,-13 13 0,9-1 0,-26 24 0,-7 8 0,-3 5 0,-7 2 0,5-3 0,-5 2 0,-3 6 0,-6 7 0,-6 7 0,-4 0 0,-5 2 0,-15-1 0,-6 5 0,-20 7 0,1 5 0,-2 2 0,9-4 0,16-6 0,10-5 0,12-2 0,3-3 0,1 3 0,-5 0 0,-3 1 0,-8 4 0,-5-1 0,0 1 0,2-2 0,9-3 0,9-3 0,6-3 0,9-2 0,4-1 0,2 1 0,-1 1 0,-2 1 0,-3-3 0,4 1 0,4-6 0,-1 3 0,12-6 0,-8 4 0,2 2 0,-9 2 0,-5 6 0,-5-2 0,1 2 0,3-1 0,10-2 0,5-4 0,15-5 0,-2 0 0,-5 3 0,-12 4 0,-15 6 0,-3 4 0,-1 3 0,1 6 0,3 14 0,3 14 0,4 16 0,-2 14 0,1-3 0,-2-1 0,0-8 0,4-4 0,-5-11 0,-1-12 0,-4-12 0,-3-13 0,0-1 0,0-6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3:03.700"/>
    </inkml:context>
    <inkml:brush xml:id="br0">
      <inkml:brushProperty name="width" value="0.35" units="cm"/>
      <inkml:brushProperty name="height" value="2.1" units="cm"/>
      <inkml:brushProperty name="color" value="#F6630D"/>
      <inkml:brushProperty name="inkEffects" value="pencil"/>
    </inkml:brush>
  </inkml:definitions>
  <inkml:trace contextRef="#ctx0" brushRef="#br0">1850 250 16383,'-52'-2'0,"7"0"0,3 2 0,12 0 0,0 0 0,-7 0 0,4 2 0,2-1 0,5 3 0,6-4 0,-4 4 0,0-2 0,-6 3 0,5-1 0,0-1 0,-4-1 0,12 0 0,-4-2 0,11 2 0,5 0 0,-28 4 0,-3-1 0,-30 4 0,12-4 0,1 3 0,18-4 0,2 2 0,9-3 0,-2-1 0,4 2 0,0-2 0,5 2 0,1-1 0,1-1 0,4 0 0,-1-2 0,6 2 0,-3 0 0,-1 0 0,-5 2 0,-2 1 0,-4-1 0,0 0 0,2 0 0,-2 0 0,6 1 0,0-3 0,3 2 0,3-4 0,-3 4 0,-5-2 0,-1 4 0,-5-3 0,3 3 0,0-6 0,4 4 0,2-1 0,4 1 0,1-2 0,-1 2 0,-7 0 0,-3 1 0,-7 1 0,5-1 0,4-1 0,8-2 0,4 2 0,-8 0 0,2 3 0,-8 1 0,-2 3 0,5-2 0,-1-2 0,8-2 0,4-2 0,0 3 0,10-32 0,-2 16 0,11-32 0,-7 24 0,2-5 0,-1 1 0,0 4 0,-3 3 0,0 9 0,-2-1 0,4 0 0,3-10 0,10-5 0,-2 0 0,1 0 0,-10 9 0,-4 5 0,0 2 0,4-5 0,3-4 0,-2 2 0,-1 2 0,-6 6 0,-11 34 0,6-18 0,-12 28 0,10-24 0,-1 0 0,-2 4 0,1-4 0,1 4 0,-2-1 0,1 2 0,1-1 0,0 0 0,0-3 0,-1 3 0,-1-2 0,1-2 0,3-2 0,0-7 0,4 11 0,-4-4 0,2 10 0,-1-10 0,1-3 0,2-2 0,-2 0 0,2 1 0,-2 1 0,-2 1 0,2 0 0,-5 5 0,5-6 0,0 3 0,0-4 0,2-2 0,12 1 0,-1-4 0,12 0 0,-5 1 0,4-1 0,-4 0 0,1-1 0,-10 0 0,-1-2 0,5 1 0,1 0 0,25-2 0,-4 4 0,7-1 0,-11 0 0,-15 0 0,-4-2 0,-3 1 0,1 0 0,0-2 0,6 8 0,-4-3 0,4 3 0,-3-2 0,-3-3 0,-32-17 0,3 3 0,-34-13 0,7 8 0,-1 0 0,-2 2 0,18 3 0,5 6 0,11 2 0,4 0 0,-3-3 0,-3-1 0,-9-4 0,-8-4 0,-11-1 0,-6-1 0,-3 6 0,4 1 0,16 6 0,11-1 0,16 3 0,5-2 0,15-6 0,-4 1 0,13-4 0,-7 5 0,0 1 0,-1-1 0,1 0 0,-2-5 0,3 0 0,2-6 0,1 0 0,-3 4 0,-3 3 0,-7 8 0,6-4 0,-3-3 0,8-6 0,8-10 0,0 2 0,1 1 0,-4 6 0,-7 8 0,2-3 0,5-5 0,9-2 0,5-4 0,-4 2 0,4 7 0,-15 0 0,2 4 0,-3-4 0,-6 2 0,10-7 0,-7 2 0,2 2 0,-10 6 0,-5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46.7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47.2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47.7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48.2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48.9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24575,'41'5'0,"-25"-2"0,13-1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50.5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0:29:51.3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0CE8F-D6EB-C44D-A4CF-3FBDBA3B053A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2C45F-50E5-D74D-9C7F-3C93E58A8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45F-50E5-D74D-9C7F-3C93E58A8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D4AF-5C0C-DE4E-B90A-4016C240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7752-63E2-3947-9DCF-C98D621C3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9EE96-3434-7443-BC7E-EB37AF8F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EAC3-D7BC-4C44-AC96-56638A7E9990}" type="datetime1">
              <a:rPr lang="en-GB" smtClean="0"/>
              <a:t>23/06/2023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09BA-A2C9-FF49-9876-0297CDBA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78BC-2229-D54F-A276-24EA0F8A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33D8-6628-7243-8DB3-7F8A1635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D5485-C87E-BC40-8E32-82587594D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0CF8-76D4-CE42-92E9-C92C61D3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3DEEF-C7CA-844C-87A2-48BE34234EE2}" type="datetime1">
              <a:rPr lang="en-GB" smtClean="0"/>
              <a:t>23/06/2023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0D4BA-09D5-3B4E-B887-DD06F080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190D2-398F-224A-8314-D49368D6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B21F22-602B-2747-8574-F356087EE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E808D-4CB1-8C47-9CDE-DD31BC568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C2BDC-0EBB-AB4D-B03D-E1925565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F4D0-5589-7249-8E7A-D87FB6A1B552}" type="datetime1">
              <a:rPr lang="en-GB" smtClean="0"/>
              <a:t>23/06/2023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1FEB-E6FD-9B48-A48B-B174576A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2019-38A4-DB47-A6AA-004A319D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AD13-A237-6848-9AA1-FC4DA101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87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4D5FD-0E09-A64E-B5B5-F33CB91E9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524"/>
            <a:ext cx="10515600" cy="51364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7F1BE-9280-0E4D-B717-055D1D7E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B249-603C-A34C-9EB9-11CFF792577C}" type="datetime1">
              <a:rPr lang="en-GB" smtClean="0"/>
              <a:t>23/06/2023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23400-3DA1-AD4E-A9FD-E0CDA8BA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DA42-AD35-6C41-A478-EA504260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105C-1684-5A49-B2EA-0FB6A01A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36739-7399-5041-8D3C-FBC6AE877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85DA5-F006-D046-88FA-B702465B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F504-E53F-1B46-BDD4-4EDFBA705A59}" type="datetime1">
              <a:rPr lang="en-GB" smtClean="0"/>
              <a:t>23/06/2023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35D6-C994-9744-9E4D-881123DC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27CC-51A1-594F-9A5C-2CD543951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3C68-A731-374C-A8BE-AAE83747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E0D3-053D-AC4A-ABA7-096A2475F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37F1A-2229-FA4E-971C-CA1E8B426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42232-6661-0C42-AAD3-CB520FD4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AEC6-3B47-F247-AD4C-C73A2CBB88DF}" type="datetime1">
              <a:rPr lang="en-GB" smtClean="0"/>
              <a:t>23/06/2023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F7CC3-9422-F847-9EF8-D2AD12D6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637DE-2EAD-6B47-A16D-26AE4E72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4778-DC4B-9B4A-8589-9BD2CE79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B8570-45BD-E041-B4DD-88BB0F26F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2F5D4-EE12-0445-A4C7-BEC1C9330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DCBF-245F-E340-882A-D6E107141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FB0E1-FB39-2B47-B60E-8B1C51A8D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A405D-87A3-9341-A1AF-791276F7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4D0F-32C9-DC46-A3AD-8147D6FD8EAA}" type="datetime1">
              <a:rPr lang="en-GB" smtClean="0"/>
              <a:t>23/06/2023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A256F2-DAA3-9B41-949F-EEB2E544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8825C-1EF2-834B-ABC1-AB4040C7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EA6A-B4DB-5346-9686-D67580E3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14B28-9782-1245-82E2-DA1BF77D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F874-7D99-CE4F-A5AD-19F8086EB633}" type="datetime1">
              <a:rPr lang="en-GB" smtClean="0"/>
              <a:t>23/06/2023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81768-C06C-9743-9F74-67D963C2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206D3-74E4-BF43-8BBF-6342648E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21B2F-CD24-4447-A571-1A27B554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8E30-2E2C-E640-AAC1-637862AB959F}" type="datetime1">
              <a:rPr lang="en-GB" smtClean="0"/>
              <a:t>23/06/2023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6A37F-90DB-CD44-88EA-A737251C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98B1E-CDDF-6D40-9342-9A7B5686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0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B9C1-5F81-5148-8104-963287D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1976-30AD-B445-963E-80BDB1A2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F252E-7116-174E-AFF4-C2D68E417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26C8D-C8D4-FC4F-BE52-B45F751E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B9E3-BAAA-6243-AAB3-ECD4B31F2220}" type="datetime1">
              <a:rPr lang="en-GB" smtClean="0"/>
              <a:t>23/06/2023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42579-29B0-2446-B508-384C0299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48420-DEB3-FF40-B64C-F6B6704D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D2DE-55A6-E846-BF45-336E7033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7BC44-08B6-EA4A-B70A-5CDF2DEC6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BD4C4-9C42-FA49-8332-DFE4CF32D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4B089-A98D-8740-A213-2E74845A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77D0-2D5B-014C-B60E-067D1E8B8EE1}" type="datetime1">
              <a:rPr lang="en-GB" smtClean="0"/>
              <a:t>23/06/2023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7CA63-7757-0D43-883A-2F026898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9A21C-8CAF-0347-B23C-384CFC1A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D1094-A21A-1E46-AC6C-A7AD2344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DBC5-57F5-DD40-B308-F5D3F0700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0731"/>
            <a:ext cx="10515600" cy="4926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C3BFF-881A-194A-9254-6BB52A221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D09C-A1C9-A94A-A7E4-BA2BF5D23D2D}" type="datetime1">
              <a:rPr lang="en-GB" smtClean="0"/>
              <a:t>23/06/2023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502F-5DCA-7043-B3FA-63F4C14C0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B939-AED7-F245-B686-018F84CAC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9C35F-340D-8D46-8902-A1A5D9662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4.xml"/><Relationship Id="rId18" Type="http://schemas.openxmlformats.org/officeDocument/2006/relationships/customXml" Target="../ink/ink8.xml"/><Relationship Id="rId3" Type="http://schemas.openxmlformats.org/officeDocument/2006/relationships/image" Target="../media/image3.png"/><Relationship Id="rId21" Type="http://schemas.openxmlformats.org/officeDocument/2006/relationships/customXml" Target="../ink/ink11.xml"/><Relationship Id="rId7" Type="http://schemas.openxmlformats.org/officeDocument/2006/relationships/customXml" Target="../ink/ink1.xml"/><Relationship Id="rId12" Type="http://schemas.openxmlformats.org/officeDocument/2006/relationships/image" Target="../media/image42.png"/><Relationship Id="rId17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customXml" Target="../ink/ink3.xml"/><Relationship Id="rId5" Type="http://schemas.openxmlformats.org/officeDocument/2006/relationships/image" Target="../media/image4.png"/><Relationship Id="rId15" Type="http://schemas.openxmlformats.org/officeDocument/2006/relationships/customXml" Target="../ink/ink6.xml"/><Relationship Id="rId23" Type="http://schemas.openxmlformats.org/officeDocument/2006/relationships/customXml" Target="../ink/ink13.xml"/><Relationship Id="rId10" Type="http://schemas.openxmlformats.org/officeDocument/2006/relationships/image" Target="../media/image41.png"/><Relationship Id="rId19" Type="http://schemas.openxmlformats.org/officeDocument/2006/relationships/customXml" Target="../ink/ink9.xml"/><Relationship Id="rId4" Type="http://schemas.microsoft.com/office/2007/relationships/hdphoto" Target="../media/hdphoto1.wdp"/><Relationship Id="rId9" Type="http://schemas.openxmlformats.org/officeDocument/2006/relationships/customXml" Target="../ink/ink2.xml"/><Relationship Id="rId14" Type="http://schemas.openxmlformats.org/officeDocument/2006/relationships/customXml" Target="../ink/ink5.xml"/><Relationship Id="rId22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JPG"/><Relationship Id="rId7" Type="http://schemas.openxmlformats.org/officeDocument/2006/relationships/customXml" Target="../ink/ink16.xml"/><Relationship Id="rId12" Type="http://schemas.openxmlformats.org/officeDocument/2006/relationships/image" Target="../media/image2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7D68A422-8E47-5C4F-8002-55A0A9D38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r="9273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2C7F4-3D0C-1D49-958C-3CF0DEAE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0" dirty="0" err="1">
                <a:solidFill>
                  <a:schemeClr val="bg1"/>
                </a:solidFill>
              </a:rPr>
              <a:t>Helicoverpa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3BB34-8159-F242-9FC6-EAF31525F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Gabriela Montejo-</a:t>
            </a:r>
            <a:r>
              <a:rPr lang="en-US" dirty="0" err="1">
                <a:solidFill>
                  <a:schemeClr val="bg1"/>
                </a:solidFill>
              </a:rPr>
              <a:t>Kovacevich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F9D7C-4CEF-0E4D-A0D7-2D10C3058A99}"/>
              </a:ext>
            </a:extLst>
          </p:cNvPr>
          <p:cNvSpPr/>
          <p:nvPr/>
        </p:nvSpPr>
        <p:spPr>
          <a:xfrm>
            <a:off x="1872002" y="1365653"/>
            <a:ext cx="861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Oct 2021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967B-873A-1643-8A02-6BCDFEA8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17" y="256637"/>
            <a:ext cx="10515600" cy="538765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Helicoverpa</a:t>
            </a:r>
            <a:r>
              <a:rPr lang="en-US" dirty="0"/>
              <a:t> invasion genomics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2AB7C-3CAF-4943-AC88-F2D14B5F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rPr lang="en-GB" smtClean="0"/>
              <a:t>2</a:t>
            </a:fld>
            <a:endParaRPr lang="en-GB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0359D410-8F1F-8B4D-9035-F115D80D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599" y="1043608"/>
            <a:ext cx="7427765" cy="3431627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6577288-873B-7E42-9022-44EA9D03C756}"/>
              </a:ext>
            </a:extLst>
          </p:cNvPr>
          <p:cNvGrpSpPr/>
          <p:nvPr/>
        </p:nvGrpSpPr>
        <p:grpSpPr>
          <a:xfrm>
            <a:off x="7093836" y="4686828"/>
            <a:ext cx="3033528" cy="1945579"/>
            <a:chOff x="6428887" y="4142881"/>
            <a:chExt cx="3033528" cy="19455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C191F1-5889-CB4E-87CB-742385CC9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0625" l="6489" r="94275">
                          <a14:foregroundMark x1="8015" y1="14583" x2="6870" y2="28125"/>
                          <a14:foregroundMark x1="91221" y1="11979" x2="90840" y2="30208"/>
                          <a14:foregroundMark x1="93130" y1="30729" x2="94656" y2="13021"/>
                          <a14:foregroundMark x1="94656" y1="13021" x2="94275" y2="9896"/>
                          <a14:foregroundMark x1="91221" y1="5729" x2="89695" y2="4688"/>
                          <a14:foregroundMark x1="48855" y1="85938" x2="53053" y2="85938"/>
                          <a14:foregroundMark x1="49618" y1="89583" x2="51527" y2="9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9678" y="4158375"/>
              <a:ext cx="2150922" cy="1576248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CEEE4D-23E9-754E-AC0F-543577EE9DB4}"/>
                </a:ext>
              </a:extLst>
            </p:cNvPr>
            <p:cNvSpPr txBox="1"/>
            <p:nvPr/>
          </p:nvSpPr>
          <p:spPr>
            <a:xfrm>
              <a:off x="6428887" y="5719128"/>
              <a:ext cx="3033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2">
                      <a:lumMod val="25000"/>
                    </a:schemeClr>
                  </a:solidFill>
                </a:rPr>
                <a:t>Helicoverpa</a:t>
              </a:r>
              <a:r>
                <a:rPr lang="en-US" i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i="1" dirty="0" err="1">
                  <a:solidFill>
                    <a:schemeClr val="bg2">
                      <a:lumMod val="25000"/>
                    </a:schemeClr>
                  </a:solidFill>
                </a:rPr>
                <a:t>armigera</a:t>
              </a:r>
              <a:endParaRPr lang="en-US" i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B03C4-FAB1-8E45-8486-A8EE04BFEA16}"/>
                </a:ext>
              </a:extLst>
            </p:cNvPr>
            <p:cNvSpPr/>
            <p:nvPr/>
          </p:nvSpPr>
          <p:spPr>
            <a:xfrm>
              <a:off x="6428887" y="4142881"/>
              <a:ext cx="2241656" cy="1576247"/>
            </a:xfrm>
            <a:prstGeom prst="rect">
              <a:avLst/>
            </a:prstGeom>
            <a:noFill/>
            <a:ln w="38100">
              <a:solidFill>
                <a:srgbClr val="F899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AD910-B5B7-C441-A895-111B6152C199}"/>
              </a:ext>
            </a:extLst>
          </p:cNvPr>
          <p:cNvGrpSpPr/>
          <p:nvPr/>
        </p:nvGrpSpPr>
        <p:grpSpPr>
          <a:xfrm>
            <a:off x="2909919" y="4695691"/>
            <a:ext cx="3033528" cy="1956851"/>
            <a:chOff x="1742698" y="4198640"/>
            <a:chExt cx="3033528" cy="19568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237B4D-F340-3C48-85E3-43E50B67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86" b="93156" l="5250" r="95250">
                          <a14:foregroundMark x1="5250" y1="21673" x2="11500" y2="25856"/>
                          <a14:foregroundMark x1="91750" y1="17110" x2="88250" y2="34601"/>
                          <a14:foregroundMark x1="88250" y1="34601" x2="95250" y2="23954"/>
                          <a14:foregroundMark x1="95250" y1="23954" x2="87750" y2="12928"/>
                          <a14:foregroundMark x1="87750" y1="12928" x2="86250" y2="15209"/>
                          <a14:foregroundMark x1="64000" y1="78327" x2="73750" y2="76426"/>
                          <a14:foregroundMark x1="73750" y1="76426" x2="83000" y2="70342"/>
                          <a14:foregroundMark x1="83000" y1="70342" x2="85250" y2="63878"/>
                          <a14:foregroundMark x1="24500" y1="78707" x2="16750" y2="70342"/>
                          <a14:foregroundMark x1="16750" y1="70342" x2="14750" y2="63878"/>
                          <a14:foregroundMark x1="47250" y1="93156" x2="50500" y2="878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2698" y="4249819"/>
              <a:ext cx="2241657" cy="14738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67D72-A209-D544-AB0E-900B6CECF820}"/>
                </a:ext>
              </a:extLst>
            </p:cNvPr>
            <p:cNvSpPr txBox="1"/>
            <p:nvPr/>
          </p:nvSpPr>
          <p:spPr>
            <a:xfrm>
              <a:off x="1742698" y="5786159"/>
              <a:ext cx="3033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2">
                      <a:lumMod val="25000"/>
                    </a:schemeClr>
                  </a:solidFill>
                </a:rPr>
                <a:t>Helicoverpa</a:t>
              </a:r>
              <a:r>
                <a:rPr lang="en-US" i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i="1" dirty="0" err="1">
                  <a:solidFill>
                    <a:schemeClr val="bg2">
                      <a:lumMod val="25000"/>
                    </a:schemeClr>
                  </a:solidFill>
                </a:rPr>
                <a:t>zea</a:t>
              </a:r>
              <a:endParaRPr lang="en-US" i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3D8D70-AFE8-1140-8E3E-FA60E0AAB6BD}"/>
                </a:ext>
              </a:extLst>
            </p:cNvPr>
            <p:cNvSpPr/>
            <p:nvPr/>
          </p:nvSpPr>
          <p:spPr>
            <a:xfrm>
              <a:off x="1742699" y="4198640"/>
              <a:ext cx="2241656" cy="1576247"/>
            </a:xfrm>
            <a:prstGeom prst="rect">
              <a:avLst/>
            </a:prstGeom>
            <a:noFill/>
            <a:ln w="38100">
              <a:solidFill>
                <a:srgbClr val="F9B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339D71-CEEF-5C4D-B346-470FB9CB0CE5}"/>
              </a:ext>
            </a:extLst>
          </p:cNvPr>
          <p:cNvGrpSpPr/>
          <p:nvPr/>
        </p:nvGrpSpPr>
        <p:grpSpPr>
          <a:xfrm>
            <a:off x="4256852" y="1981349"/>
            <a:ext cx="1895677" cy="1098012"/>
            <a:chOff x="4256852" y="1981349"/>
            <a:chExt cx="1895677" cy="109801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2A56C0-DE7A-1746-9125-1F209473E17B}"/>
                    </a:ext>
                  </a:extLst>
                </p14:cNvPr>
                <p14:cNvContentPartPr/>
                <p14:nvPr/>
              </p14:nvContentPartPr>
              <p14:xfrm>
                <a:off x="4675491" y="2007641"/>
                <a:ext cx="909720" cy="83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2A56C0-DE7A-1746-9125-1F209473E1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2491" y="1630001"/>
                  <a:ext cx="1035360" cy="15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5076B8-EE4F-4942-908B-13A3E9975871}"/>
                    </a:ext>
                  </a:extLst>
                </p14:cNvPr>
                <p14:cNvContentPartPr/>
                <p14:nvPr/>
              </p14:nvContentPartPr>
              <p14:xfrm>
                <a:off x="4871691" y="2807561"/>
                <a:ext cx="666000" cy="27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5076B8-EE4F-4942-908B-13A3E99758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9051" y="2429561"/>
                  <a:ext cx="791640" cy="1027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E3DDB2-0F56-734E-8C8B-F8089B2ECBB8}"/>
                </a:ext>
              </a:extLst>
            </p:cNvPr>
            <p:cNvSpPr txBox="1"/>
            <p:nvPr/>
          </p:nvSpPr>
          <p:spPr>
            <a:xfrm>
              <a:off x="4256852" y="1981349"/>
              <a:ext cx="189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89942"/>
                  </a:solidFill>
                </a:rPr>
                <a:t>2012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A1A1FB-6757-2147-A8D5-181F1E975FEF}"/>
              </a:ext>
            </a:extLst>
          </p:cNvPr>
          <p:cNvSpPr txBox="1"/>
          <p:nvPr/>
        </p:nvSpPr>
        <p:spPr>
          <a:xfrm>
            <a:off x="9515959" y="4695691"/>
            <a:ext cx="1565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Feeds on &gt;300 crops</a:t>
            </a:r>
          </a:p>
          <a:p>
            <a:endParaRPr lang="en-US" dirty="0"/>
          </a:p>
          <a:p>
            <a:r>
              <a:rPr lang="en-US" dirty="0"/>
              <a:t>x10 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05D26-EADF-D64C-ACB0-D2E21D17CB13}"/>
              </a:ext>
            </a:extLst>
          </p:cNvPr>
          <p:cNvSpPr txBox="1"/>
          <p:nvPr/>
        </p:nvSpPr>
        <p:spPr>
          <a:xfrm>
            <a:off x="1531749" y="4693042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Pesticide resistance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855204-5FE7-464B-9D0F-56AE69954664}"/>
              </a:ext>
            </a:extLst>
          </p:cNvPr>
          <p:cNvGrpSpPr/>
          <p:nvPr/>
        </p:nvGrpSpPr>
        <p:grpSpPr>
          <a:xfrm>
            <a:off x="4214772" y="2778541"/>
            <a:ext cx="3370771" cy="1838825"/>
            <a:chOff x="4214772" y="2778541"/>
            <a:chExt cx="3370771" cy="1838825"/>
          </a:xfrm>
        </p:grpSpPr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D787D8DA-EA28-D545-AFF8-3D2D3A31C403}"/>
                </a:ext>
              </a:extLst>
            </p:cNvPr>
            <p:cNvSpPr/>
            <p:nvPr/>
          </p:nvSpPr>
          <p:spPr>
            <a:xfrm>
              <a:off x="4538696" y="3407681"/>
              <a:ext cx="3046847" cy="1209685"/>
            </a:xfrm>
            <a:custGeom>
              <a:avLst/>
              <a:gdLst>
                <a:gd name="connsiteX0" fmla="*/ 0 w 2338924"/>
                <a:gd name="connsiteY0" fmla="*/ 1578395 h 1578395"/>
                <a:gd name="connsiteX1" fmla="*/ 1169462 w 2338924"/>
                <a:gd name="connsiteY1" fmla="*/ 0 h 1578395"/>
                <a:gd name="connsiteX2" fmla="*/ 2338924 w 2338924"/>
                <a:gd name="connsiteY2" fmla="*/ 1578395 h 1578395"/>
                <a:gd name="connsiteX3" fmla="*/ 0 w 2338924"/>
                <a:gd name="connsiteY3" fmla="*/ 1578395 h 1578395"/>
                <a:gd name="connsiteX0" fmla="*/ 0 w 3533544"/>
                <a:gd name="connsiteY0" fmla="*/ 1578395 h 1578395"/>
                <a:gd name="connsiteX1" fmla="*/ 1169462 w 3533544"/>
                <a:gd name="connsiteY1" fmla="*/ 0 h 1578395"/>
                <a:gd name="connsiteX2" fmla="*/ 3533544 w 3533544"/>
                <a:gd name="connsiteY2" fmla="*/ 1194937 h 1578395"/>
                <a:gd name="connsiteX3" fmla="*/ 0 w 3533544"/>
                <a:gd name="connsiteY3" fmla="*/ 1578395 h 1578395"/>
                <a:gd name="connsiteX0" fmla="*/ 379119 w 2364082"/>
                <a:gd name="connsiteY0" fmla="*/ 1268679 h 1268679"/>
                <a:gd name="connsiteX1" fmla="*/ 0 w 2364082"/>
                <a:gd name="connsiteY1" fmla="*/ 0 h 1268679"/>
                <a:gd name="connsiteX2" fmla="*/ 2364082 w 2364082"/>
                <a:gd name="connsiteY2" fmla="*/ 1194937 h 1268679"/>
                <a:gd name="connsiteX3" fmla="*/ 379119 w 2364082"/>
                <a:gd name="connsiteY3" fmla="*/ 1268679 h 1268679"/>
                <a:gd name="connsiteX0" fmla="*/ 39906 w 2364082"/>
                <a:gd name="connsiteY0" fmla="*/ 1194937 h 1194937"/>
                <a:gd name="connsiteX1" fmla="*/ 0 w 2364082"/>
                <a:gd name="connsiteY1" fmla="*/ 0 h 1194937"/>
                <a:gd name="connsiteX2" fmla="*/ 2364082 w 2364082"/>
                <a:gd name="connsiteY2" fmla="*/ 1194937 h 1194937"/>
                <a:gd name="connsiteX3" fmla="*/ 39906 w 2364082"/>
                <a:gd name="connsiteY3" fmla="*/ 1194937 h 1194937"/>
                <a:gd name="connsiteX0" fmla="*/ 39906 w 2880275"/>
                <a:gd name="connsiteY0" fmla="*/ 1194937 h 1194937"/>
                <a:gd name="connsiteX1" fmla="*/ 0 w 2880275"/>
                <a:gd name="connsiteY1" fmla="*/ 0 h 1194937"/>
                <a:gd name="connsiteX2" fmla="*/ 2880275 w 2880275"/>
                <a:gd name="connsiteY2" fmla="*/ 1180189 h 1194937"/>
                <a:gd name="connsiteX3" fmla="*/ 39906 w 2880275"/>
                <a:gd name="connsiteY3" fmla="*/ 1194937 h 1194937"/>
                <a:gd name="connsiteX0" fmla="*/ 0 w 3046847"/>
                <a:gd name="connsiteY0" fmla="*/ 1209685 h 1209685"/>
                <a:gd name="connsiteX1" fmla="*/ 166572 w 3046847"/>
                <a:gd name="connsiteY1" fmla="*/ 0 h 1209685"/>
                <a:gd name="connsiteX2" fmla="*/ 3046847 w 3046847"/>
                <a:gd name="connsiteY2" fmla="*/ 1180189 h 1209685"/>
                <a:gd name="connsiteX3" fmla="*/ 0 w 3046847"/>
                <a:gd name="connsiteY3" fmla="*/ 1209685 h 120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6847" h="1209685">
                  <a:moveTo>
                    <a:pt x="0" y="1209685"/>
                  </a:moveTo>
                  <a:lnTo>
                    <a:pt x="166572" y="0"/>
                  </a:lnTo>
                  <a:lnTo>
                    <a:pt x="3046847" y="1180189"/>
                  </a:lnTo>
                  <a:lnTo>
                    <a:pt x="0" y="1209685"/>
                  </a:lnTo>
                  <a:close/>
                </a:path>
              </a:pathLst>
            </a:custGeom>
            <a:solidFill>
              <a:srgbClr val="7E98EE">
                <a:alpha val="5572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70DBF5-FBD7-F442-A382-AFE3E5092739}"/>
                </a:ext>
              </a:extLst>
            </p:cNvPr>
            <p:cNvSpPr txBox="1"/>
            <p:nvPr/>
          </p:nvSpPr>
          <p:spPr>
            <a:xfrm>
              <a:off x="4824531" y="4075125"/>
              <a:ext cx="18240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hybridisation</a:t>
              </a:r>
              <a:endParaRPr lang="en-US" sz="200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DD92EF4-EF1F-BD42-A84C-7044A952FF7C}"/>
                </a:ext>
              </a:extLst>
            </p:cNvPr>
            <p:cNvGrpSpPr/>
            <p:nvPr/>
          </p:nvGrpSpPr>
          <p:grpSpPr>
            <a:xfrm>
              <a:off x="4214772" y="2778541"/>
              <a:ext cx="686415" cy="679955"/>
              <a:chOff x="4214772" y="2778541"/>
              <a:chExt cx="686415" cy="67995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0C885A4-ED07-1148-95F2-A1BEF628D06E}"/>
                  </a:ext>
                </a:extLst>
              </p:cNvPr>
              <p:cNvGrpSpPr/>
              <p:nvPr/>
            </p:nvGrpSpPr>
            <p:grpSpPr>
              <a:xfrm>
                <a:off x="4284531" y="2960921"/>
                <a:ext cx="540360" cy="353880"/>
                <a:chOff x="4284531" y="2960921"/>
                <a:chExt cx="540360" cy="35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8B6E2D0B-1A5F-524C-A687-F676C91825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8531" y="2960921"/>
                    <a:ext cx="360" cy="36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8B6E2D0B-1A5F-524C-A687-F676C918254B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410891" y="294292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F3E209B1-2EA5-4745-A6D7-6699A6F486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6051" y="2995121"/>
                    <a:ext cx="360" cy="36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F3E209B1-2EA5-4745-A6D7-6699A6F4861F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548411" y="297748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5309F503-D747-4A45-9D76-029CACD805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82611" y="3180521"/>
                    <a:ext cx="360" cy="36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5309F503-D747-4A45-9D76-029CACD80584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564971" y="316252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C23B30B7-2E26-1744-B4BC-3CA6B228EC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24531" y="3207161"/>
                    <a:ext cx="360" cy="36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C23B30B7-2E26-1744-B4BC-3CA6B228EC8C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806531" y="318916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AF3D045A-BC5D-6844-84EE-35844EE736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7091" y="3106721"/>
                    <a:ext cx="31320" cy="39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AF3D045A-BC5D-6844-84EE-35844EE73638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409091" y="3088721"/>
                      <a:ext cx="6696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05C844D4-3224-7E42-A6B9-13466D6DFD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6531" y="3314441"/>
                    <a:ext cx="360" cy="36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05C844D4-3224-7E42-A6B9-13466D6DFD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698531" y="329680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C62F257D-1252-AC4C-9B06-B8945C1529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88371" y="3125441"/>
                    <a:ext cx="360" cy="36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C62F257D-1252-AC4C-9B06-B8945C152926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570731" y="310780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80816D9-4B04-D647-91D0-4937FA70D87B}"/>
                    </a:ext>
                  </a:extLst>
                </p:cNvPr>
                <p:cNvGrpSpPr/>
                <p:nvPr/>
              </p:nvGrpSpPr>
              <p:grpSpPr>
                <a:xfrm>
                  <a:off x="4678371" y="3126521"/>
                  <a:ext cx="38160" cy="27000"/>
                  <a:chOff x="4678371" y="3126521"/>
                  <a:chExt cx="38160" cy="270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343E50BC-98D2-CB4D-AA7C-662E49DFD8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6171" y="315316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343E50BC-98D2-CB4D-AA7C-662E49DFD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98171" y="3135521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5DACAF1B-1A5C-5C43-A122-B69995C4BF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78371" y="312652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5DACAF1B-1A5C-5C43-A122-B69995C4B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371" y="3108881"/>
                        <a:ext cx="360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D21925B0-43D1-054D-98FF-DA5094CB54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9771" y="3310841"/>
                    <a:ext cx="360" cy="36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D21925B0-43D1-054D-98FF-DA5094CB5412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431771" y="329320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07AB913C-3EAA-9642-93EF-EE233194E6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4531" y="3110681"/>
                    <a:ext cx="360" cy="36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07AB913C-3EAA-9642-93EF-EE233194E69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266891" y="3093041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BC198A9-1A49-4546-85C2-17519858A064}"/>
                  </a:ext>
                </a:extLst>
              </p:cNvPr>
              <p:cNvSpPr/>
              <p:nvPr/>
            </p:nvSpPr>
            <p:spPr>
              <a:xfrm>
                <a:off x="4214772" y="2778541"/>
                <a:ext cx="686415" cy="679955"/>
              </a:xfrm>
              <a:prstGeom prst="ellipse">
                <a:avLst/>
              </a:prstGeom>
              <a:noFill/>
              <a:ln w="38100">
                <a:solidFill>
                  <a:srgbClr val="7E98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352FAD-F042-AF4B-8110-7DD32645D2D3}"/>
              </a:ext>
            </a:extLst>
          </p:cNvPr>
          <p:cNvGrpSpPr/>
          <p:nvPr/>
        </p:nvGrpSpPr>
        <p:grpSpPr>
          <a:xfrm>
            <a:off x="5216228" y="5719345"/>
            <a:ext cx="1872602" cy="1046197"/>
            <a:chOff x="5228234" y="5987845"/>
            <a:chExt cx="1872602" cy="104619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899C578-8ACF-F843-8DC7-82A43586D1D5}"/>
                </a:ext>
              </a:extLst>
            </p:cNvPr>
            <p:cNvCxnSpPr/>
            <p:nvPr/>
          </p:nvCxnSpPr>
          <p:spPr>
            <a:xfrm>
              <a:off x="5324168" y="5987845"/>
              <a:ext cx="1548580" cy="0"/>
            </a:xfrm>
            <a:prstGeom prst="straightConnector1">
              <a:avLst/>
            </a:prstGeom>
            <a:ln w="41275">
              <a:solidFill>
                <a:srgbClr val="7E98EE"/>
              </a:solidFill>
              <a:prstDash val="dash"/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363AC3-282B-3B42-B715-DC1ACEEE2282}"/>
                </a:ext>
              </a:extLst>
            </p:cNvPr>
            <p:cNvSpPr txBox="1"/>
            <p:nvPr/>
          </p:nvSpPr>
          <p:spPr>
            <a:xfrm>
              <a:off x="5228234" y="6110712"/>
              <a:ext cx="1872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E98EE"/>
                  </a:solidFill>
                </a:rPr>
                <a:t>Ability to feed on more crops?</a:t>
              </a:r>
            </a:p>
            <a:p>
              <a:pPr algn="ctr"/>
              <a:r>
                <a:rPr lang="en-US" dirty="0" err="1">
                  <a:solidFill>
                    <a:srgbClr val="7E98EE"/>
                  </a:solidFill>
                </a:rPr>
                <a:t>Bt</a:t>
              </a:r>
              <a:r>
                <a:rPr lang="en-US" dirty="0">
                  <a:solidFill>
                    <a:srgbClr val="7E98EE"/>
                  </a:solidFill>
                </a:rPr>
                <a:t> resistance?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BE1B53-9D93-1D41-83FF-E46AD8B5F9FA}"/>
              </a:ext>
            </a:extLst>
          </p:cNvPr>
          <p:cNvGrpSpPr/>
          <p:nvPr/>
        </p:nvGrpSpPr>
        <p:grpSpPr>
          <a:xfrm>
            <a:off x="267649" y="4624542"/>
            <a:ext cx="6962958" cy="2031580"/>
            <a:chOff x="267649" y="4624542"/>
            <a:chExt cx="6962958" cy="20315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EFEB6C-CE03-0F4A-8BD3-3E4CE9E225EC}"/>
                </a:ext>
              </a:extLst>
            </p:cNvPr>
            <p:cNvSpPr txBox="1"/>
            <p:nvPr/>
          </p:nvSpPr>
          <p:spPr>
            <a:xfrm>
              <a:off x="5067374" y="4624542"/>
              <a:ext cx="2163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E98EE"/>
                  </a:solidFill>
                </a:rPr>
                <a:t>Insecticide resistance genes*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B0CA80-486D-7845-9E91-94BDF0BC54CA}"/>
                </a:ext>
              </a:extLst>
            </p:cNvPr>
            <p:cNvGrpSpPr/>
            <p:nvPr/>
          </p:nvGrpSpPr>
          <p:grpSpPr>
            <a:xfrm>
              <a:off x="267649" y="5339373"/>
              <a:ext cx="6585171" cy="1316749"/>
              <a:chOff x="267649" y="5339373"/>
              <a:chExt cx="6585171" cy="1316749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B6F2D1B-CFF1-2243-99A5-05AC90E132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3981" y="5339373"/>
                <a:ext cx="1548839" cy="0"/>
              </a:xfrm>
              <a:prstGeom prst="straightConnector1">
                <a:avLst/>
              </a:prstGeom>
              <a:ln w="41275">
                <a:solidFill>
                  <a:srgbClr val="7E98EE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B470A9C-EF84-2F4E-8628-873889BADE76}"/>
                  </a:ext>
                </a:extLst>
              </p:cNvPr>
              <p:cNvSpPr txBox="1"/>
              <p:nvPr/>
            </p:nvSpPr>
            <p:spPr>
              <a:xfrm>
                <a:off x="267649" y="6071347"/>
                <a:ext cx="20069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*Valencia-Montoya </a:t>
                </a:r>
                <a:r>
                  <a:rPr lang="en-US" sz="1600" i="1" dirty="0">
                    <a:solidFill>
                      <a:schemeClr val="bg2">
                        <a:lumMod val="50000"/>
                      </a:schemeClr>
                    </a:solidFill>
                  </a:rPr>
                  <a:t>et al. </a:t>
                </a: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(2020) MBE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CCCC935-BFBC-534A-B7DB-564444223EC4}"/>
              </a:ext>
            </a:extLst>
          </p:cNvPr>
          <p:cNvSpPr txBox="1"/>
          <p:nvPr/>
        </p:nvSpPr>
        <p:spPr>
          <a:xfrm>
            <a:off x="310367" y="2862881"/>
            <a:ext cx="303599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Pest outbreaks 2013-2018 led to yield losses of billions USD in Brazil</a:t>
            </a:r>
          </a:p>
        </p:txBody>
      </p:sp>
    </p:spTree>
    <p:extLst>
      <p:ext uri="{BB962C8B-B14F-4D97-AF65-F5344CB8AC3E}">
        <p14:creationId xmlns:p14="http://schemas.microsoft.com/office/powerpoint/2010/main" val="660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0544-3F5E-774B-9E18-0816A900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00" y="61192"/>
            <a:ext cx="3928982" cy="1348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Wendy Valencia-Montoya </a:t>
            </a:r>
            <a:r>
              <a:rPr lang="en-US" sz="2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 al. 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(2020) MBE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98BDA-97CA-284E-B2DA-F8BE4423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746"/>
          <a:stretch/>
        </p:blipFill>
        <p:spPr>
          <a:xfrm>
            <a:off x="5101857" y="61192"/>
            <a:ext cx="7017485" cy="6584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68B7C-A752-394D-8475-19CBCB6C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09C35F-340D-8D46-8902-A1A5D9662BFE}" type="slidenum">
              <a:rPr lang="en-US" sz="1000"/>
              <a:pPr>
                <a:spcAft>
                  <a:spcPts val="600"/>
                </a:spcAft>
              </a:pPr>
              <a:t>3</a:t>
            </a:fld>
            <a:endParaRPr lang="en-US" sz="10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25355A-27F6-F943-BF81-3651C997A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46" y="2093710"/>
            <a:ext cx="5147803" cy="32468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C0B1FB-ABF5-1D4D-AD42-081F689939D8}"/>
              </a:ext>
            </a:extLst>
          </p:cNvPr>
          <p:cNvGrpSpPr/>
          <p:nvPr/>
        </p:nvGrpSpPr>
        <p:grpSpPr>
          <a:xfrm>
            <a:off x="1690701" y="5406265"/>
            <a:ext cx="2258789" cy="1457087"/>
            <a:chOff x="1742698" y="4198640"/>
            <a:chExt cx="3033528" cy="19568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DC3B95-2F70-6240-88FE-DB7D49FA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86" b="93156" l="5250" r="95250">
                          <a14:foregroundMark x1="5250" y1="21673" x2="11500" y2="25856"/>
                          <a14:foregroundMark x1="91750" y1="17110" x2="88250" y2="34601"/>
                          <a14:foregroundMark x1="88250" y1="34601" x2="95250" y2="23954"/>
                          <a14:foregroundMark x1="95250" y1="23954" x2="87750" y2="12928"/>
                          <a14:foregroundMark x1="87750" y1="12928" x2="86250" y2="15209"/>
                          <a14:foregroundMark x1="64000" y1="78327" x2="73750" y2="76426"/>
                          <a14:foregroundMark x1="73750" y1="76426" x2="83000" y2="70342"/>
                          <a14:foregroundMark x1="83000" y1="70342" x2="85250" y2="63878"/>
                          <a14:foregroundMark x1="24500" y1="78707" x2="16750" y2="70342"/>
                          <a14:foregroundMark x1="16750" y1="70342" x2="14750" y2="63878"/>
                          <a14:foregroundMark x1="47250" y1="93156" x2="50500" y2="878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2698" y="4249819"/>
              <a:ext cx="2241657" cy="1473889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54C840-468C-FE49-8689-DCCA7C933E3F}"/>
                </a:ext>
              </a:extLst>
            </p:cNvPr>
            <p:cNvSpPr txBox="1"/>
            <p:nvPr/>
          </p:nvSpPr>
          <p:spPr>
            <a:xfrm>
              <a:off x="1742698" y="5786159"/>
              <a:ext cx="3033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2">
                      <a:lumMod val="25000"/>
                    </a:schemeClr>
                  </a:solidFill>
                </a:rPr>
                <a:t>Helicoverpa</a:t>
              </a:r>
              <a:r>
                <a:rPr lang="en-US" i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i="1" dirty="0" err="1">
                  <a:solidFill>
                    <a:schemeClr val="bg2">
                      <a:lumMod val="25000"/>
                    </a:schemeClr>
                  </a:solidFill>
                </a:rPr>
                <a:t>zea</a:t>
              </a:r>
              <a:endParaRPr lang="en-US" i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1B9680-BD7C-784B-9804-135BE7D00AF6}"/>
                </a:ext>
              </a:extLst>
            </p:cNvPr>
            <p:cNvSpPr/>
            <p:nvPr/>
          </p:nvSpPr>
          <p:spPr>
            <a:xfrm>
              <a:off x="1742699" y="4198640"/>
              <a:ext cx="2241656" cy="1576247"/>
            </a:xfrm>
            <a:prstGeom prst="rect">
              <a:avLst/>
            </a:prstGeom>
            <a:noFill/>
            <a:ln w="38100">
              <a:solidFill>
                <a:srgbClr val="F9B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A7213D-A8E5-B94A-8AC3-D46C4276941E}"/>
              </a:ext>
            </a:extLst>
          </p:cNvPr>
          <p:cNvSpPr/>
          <p:nvPr/>
        </p:nvSpPr>
        <p:spPr>
          <a:xfrm>
            <a:off x="5101857" y="1656678"/>
            <a:ext cx="7017485" cy="159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E6B3F7-33FB-474B-8B81-019C251C85DD}"/>
              </a:ext>
            </a:extLst>
          </p:cNvPr>
          <p:cNvSpPr/>
          <p:nvPr/>
        </p:nvSpPr>
        <p:spPr>
          <a:xfrm>
            <a:off x="5101857" y="3208610"/>
            <a:ext cx="7017485" cy="159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AFCB01-AE12-0E4A-BB53-99C8362BEBA9}"/>
              </a:ext>
            </a:extLst>
          </p:cNvPr>
          <p:cNvSpPr/>
          <p:nvPr/>
        </p:nvSpPr>
        <p:spPr>
          <a:xfrm>
            <a:off x="5138186" y="4804418"/>
            <a:ext cx="7017485" cy="184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21C7A2-1A00-0746-8742-BAC513075CBE}"/>
              </a:ext>
            </a:extLst>
          </p:cNvPr>
          <p:cNvSpPr/>
          <p:nvPr/>
        </p:nvSpPr>
        <p:spPr>
          <a:xfrm>
            <a:off x="-54674" y="3208610"/>
            <a:ext cx="4571256" cy="290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7D12E7-6AB1-034F-A30F-6B9994124CD3}"/>
              </a:ext>
            </a:extLst>
          </p:cNvPr>
          <p:cNvSpPr/>
          <p:nvPr/>
        </p:nvSpPr>
        <p:spPr>
          <a:xfrm>
            <a:off x="-118604" y="3880540"/>
            <a:ext cx="5156532" cy="147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FD1F5-FEF9-B541-95A2-26C23065BAE1}"/>
              </a:ext>
            </a:extLst>
          </p:cNvPr>
          <p:cNvSpPr/>
          <p:nvPr/>
        </p:nvSpPr>
        <p:spPr>
          <a:xfrm>
            <a:off x="72658" y="2196268"/>
            <a:ext cx="4443924" cy="1056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22566-6B98-924E-A782-B91993CBDAD0}"/>
              </a:ext>
            </a:extLst>
          </p:cNvPr>
          <p:cNvSpPr/>
          <p:nvPr/>
        </p:nvSpPr>
        <p:spPr>
          <a:xfrm>
            <a:off x="-82275" y="3476658"/>
            <a:ext cx="4571256" cy="45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0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F9A1-AA4C-054D-8C4C-F7EC8237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Wing dataset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989BB3B-B27C-E944-9468-FC6BAE2F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055" y="158828"/>
            <a:ext cx="4743390" cy="31622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0EA0-377E-1E48-B380-C2F908A8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A0A04-B57A-974F-943A-83CFA3A6D81D}"/>
              </a:ext>
            </a:extLst>
          </p:cNvPr>
          <p:cNvSpPr txBox="1"/>
          <p:nvPr/>
        </p:nvSpPr>
        <p:spPr>
          <a:xfrm>
            <a:off x="973015" y="1254369"/>
            <a:ext cx="4837476" cy="492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Pulled wings of 402: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Benedict </a:t>
            </a:r>
            <a:r>
              <a:rPr lang="en-US" sz="2400" dirty="0" err="1">
                <a:solidFill>
                  <a:prstClr val="black"/>
                </a:solidFill>
              </a:rPr>
              <a:t>photographe</a:t>
            </a:r>
            <a:r>
              <a:rPr lang="en-US" sz="2400" dirty="0">
                <a:solidFill>
                  <a:prstClr val="black"/>
                </a:solidFill>
              </a:rPr>
              <a:t>, recovered wing size / shape ~200 </a:t>
            </a:r>
            <a:r>
              <a:rPr lang="en-US" sz="2400" dirty="0" err="1">
                <a:solidFill>
                  <a:prstClr val="black"/>
                </a:solidFill>
              </a:rPr>
              <a:t>indivs</a:t>
            </a:r>
            <a:endParaRPr 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Can we distinguish species/hybrids from wings?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Any temporal patterns? Fitness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Dispersal ability, wing shape</a:t>
            </a:r>
          </a:p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6D964F4-C2E4-F142-9A7A-EB874AD1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55" y="3420599"/>
            <a:ext cx="3226422" cy="2918949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853768A-6967-B146-BF57-CAD352BBF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614" y="3437401"/>
            <a:ext cx="3226423" cy="29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72EB-F2DB-AC41-9DC9-7E187CB0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33"/>
            <a:ext cx="10515600" cy="538765"/>
          </a:xfrm>
        </p:spPr>
        <p:txBody>
          <a:bodyPr>
            <a:normAutofit fontScale="90000"/>
          </a:bodyPr>
          <a:lstStyle/>
          <a:p>
            <a:r>
              <a:rPr lang="en-US" dirty="0"/>
              <a:t>Bigger individuals at higher altitudes, smaller towards the equator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506387F0-46C7-AB48-A344-E1D6D066B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08" y="1612739"/>
            <a:ext cx="4614343" cy="41746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01732-2176-F146-B80B-D2C27D3F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rPr lang="en-GB" smtClean="0"/>
              <a:t>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B7CC72F-3C6B-2E41-9D37-AECB10F68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996CE52-AFD7-1B45-BA98-199B3A434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7681B07-97C7-A443-B2A9-E162CB51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46498"/>
            <a:ext cx="4614345" cy="41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8562-24A7-0649-A84C-D1EF9E7A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Winter (hot)- smaller </a:t>
            </a:r>
            <a:r>
              <a:rPr lang="en-US" dirty="0" err="1"/>
              <a:t>indivs</a:t>
            </a:r>
            <a:endParaRPr lang="en-US" dirty="0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7C3AE6-2AB3-2349-B599-A5EDFC224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569" y="1039813"/>
            <a:ext cx="7212861" cy="51371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83AD-4982-C944-8A5C-8943647C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2CC4-CC30-F445-8C06-CF29BAB8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Bigger across years?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7C015E64-1E7A-1B4B-87B8-FAAD8B781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87" y="1451718"/>
            <a:ext cx="5541753" cy="47552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508C7-E322-374E-AD48-5597A17B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rPr lang="en-GB" smtClean="0"/>
              <a:t>7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2744D9-9DC5-4347-A61D-6C1229000B5B}"/>
                  </a:ext>
                </a:extLst>
              </p14:cNvPr>
              <p14:cNvContentPartPr/>
              <p14:nvPr/>
            </p14:nvContentPartPr>
            <p14:xfrm>
              <a:off x="5360755" y="3631183"/>
              <a:ext cx="68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2744D9-9DC5-4347-A61D-6C1229000B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2115" y="3622543"/>
                <a:ext cx="2448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EBE0858-A8D8-0A44-BF8A-8AA42A6A6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50" y="1451719"/>
            <a:ext cx="6346966" cy="47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560DC83B-AAD7-2F44-84D1-170F318E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276" y="0"/>
            <a:ext cx="4638524" cy="30923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A4694-E98B-9B4C-B538-D27B64A9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9C35F-340D-8D46-8902-A1A5D9662BFE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5F09855A-B0AF-EA43-B921-B4D8F9A4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13" y="0"/>
            <a:ext cx="4422011" cy="2948007"/>
          </a:xfrm>
          <a:prstGeom prst="rect">
            <a:avLst/>
          </a:prstGeom>
        </p:spPr>
      </p:pic>
      <p:pic>
        <p:nvPicPr>
          <p:cNvPr id="10" name="Picture 9" descr="A group of butterflies&#10;&#10;Description automatically generated with low confidence">
            <a:extLst>
              <a:ext uri="{FF2B5EF4-FFF2-40B4-BE49-F238E27FC236}">
                <a16:creationId xmlns:a16="http://schemas.microsoft.com/office/drawing/2014/main" id="{F0C54C73-8C10-834F-9D48-3BCEE520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21" y="3255842"/>
            <a:ext cx="5223563" cy="34656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508F7E-846A-4646-8A8F-B4C67A4529B7}"/>
              </a:ext>
            </a:extLst>
          </p:cNvPr>
          <p:cNvGrpSpPr/>
          <p:nvPr/>
        </p:nvGrpSpPr>
        <p:grpSpPr>
          <a:xfrm>
            <a:off x="6415555" y="4151743"/>
            <a:ext cx="309240" cy="538920"/>
            <a:chOff x="6415555" y="4151743"/>
            <a:chExt cx="3092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FD6827-883B-604A-8021-092D035393F5}"/>
                    </a:ext>
                  </a:extLst>
                </p14:cNvPr>
                <p14:cNvContentPartPr/>
                <p14:nvPr/>
              </p14:nvContentPartPr>
              <p14:xfrm>
                <a:off x="6415555" y="4151743"/>
                <a:ext cx="258480" cy="24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FD6827-883B-604A-8021-092D035393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6915" y="4142743"/>
                  <a:ext cx="276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445189A-2C22-734F-8040-06805E6B81BA}"/>
                    </a:ext>
                  </a:extLst>
                </p14:cNvPr>
                <p14:cNvContentPartPr/>
                <p14:nvPr/>
              </p14:nvContentPartPr>
              <p14:xfrm>
                <a:off x="6549475" y="4413463"/>
                <a:ext cx="12960" cy="27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445189A-2C22-734F-8040-06805E6B8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835" y="4404463"/>
                  <a:ext cx="30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36CAB0-8FB7-114F-BA70-5731B966B9EA}"/>
                    </a:ext>
                  </a:extLst>
                </p14:cNvPr>
                <p14:cNvContentPartPr/>
                <p14:nvPr/>
              </p14:nvContentPartPr>
              <p14:xfrm>
                <a:off x="6466675" y="4519303"/>
                <a:ext cx="258120" cy="1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36CAB0-8FB7-114F-BA70-5731B966B9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57675" y="4510303"/>
                  <a:ext cx="2757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1EC1A3-2792-724E-8B0C-397DBEAF1447}"/>
                  </a:ext>
                </a:extLst>
              </p14:cNvPr>
              <p14:cNvContentPartPr/>
              <p14:nvPr/>
            </p14:nvContentPartPr>
            <p14:xfrm>
              <a:off x="6420955" y="5500303"/>
              <a:ext cx="358920" cy="45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1EC1A3-2792-724E-8B0C-397DBEAF14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2315" y="5491663"/>
                <a:ext cx="37656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5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>
        <p:cut/>
      </p:transition>
    </mc:Choice>
    <mc:Fallback xmlns="">
      <p:transition advTm="20000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13358</TotalTime>
  <Words>134</Words>
  <Application>Microsoft Macintosh PowerPoint</Application>
  <PresentationFormat>Widescreen</PresentationFormat>
  <Paragraphs>40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Helicoverpa</vt:lpstr>
      <vt:lpstr>Helicoverpa invasion genomics</vt:lpstr>
      <vt:lpstr>Wendy Valencia-Montoya et al. (2020) MBE</vt:lpstr>
      <vt:lpstr>Wing dataset</vt:lpstr>
      <vt:lpstr>Bigger individuals at higher altitudes, smaller towards the equator</vt:lpstr>
      <vt:lpstr>Winter (hot)- smaller indivs</vt:lpstr>
      <vt:lpstr>Bigger across years?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Gabriela Montejo Kovacevich</dc:creator>
  <cp:lastModifiedBy>G. Montejo-Kovacevich</cp:lastModifiedBy>
  <cp:revision>544</cp:revision>
  <dcterms:created xsi:type="dcterms:W3CDTF">2020-03-07T11:53:58Z</dcterms:created>
  <dcterms:modified xsi:type="dcterms:W3CDTF">2023-06-23T15:59:22Z</dcterms:modified>
</cp:coreProperties>
</file>